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Barlow Bold" panose="00000800000000000000" pitchFamily="2" charset="0"/>
      <p:bold r:id="rId12"/>
    </p:embeddedFont>
    <p:embeddedFont>
      <p:font typeface="Montserrat" panose="00000500000000000000" pitchFamily="2" charset="-52"/>
      <p:regular r:id="rId13"/>
    </p:embeddedFont>
  </p:embeddedFontLst>
  <p:defaultTextStyle>
    <a:defPPr>
      <a:defRPr lang="ru-K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9223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8889" y="1053941"/>
            <a:ext cx="7866221" cy="497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500"/>
              </a:lnSpc>
              <a:buNone/>
            </a:pPr>
            <a:r>
              <a:rPr lang="en-US" sz="5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Қазіргі еңбек нарығындағы IT саласындағы мамандықтың қиындықтары мен артықшылықтары</a:t>
            </a:r>
            <a:endParaRPr lang="en-US" sz="5200" dirty="0"/>
          </a:p>
        </p:txBody>
      </p:sp>
      <p:sp>
        <p:nvSpPr>
          <p:cNvPr id="4" name="Text 1"/>
          <p:cNvSpPr/>
          <p:nvPr/>
        </p:nvSpPr>
        <p:spPr>
          <a:xfrm>
            <a:off x="638889" y="6299716"/>
            <a:ext cx="7866221" cy="875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Бұл презентация IT саласындағы мамандықтардың қиындықтары мен артықшылықтарына шолу жасайды. IT саласының бүгінгі қоғамдағы рөлі, мамандықтардың сұранысы және даму жолдары талқыланады.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5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6609" y="565904"/>
            <a:ext cx="5415796" cy="676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Кіріспе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6206609" y="1551503"/>
            <a:ext cx="7703582" cy="987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 саласы қазіргі қоғамды қалыптастыруда маңызды рөл атқарады. Деректерді өңдеу, байланыс және автоматтандыру жүйелерінің дамуында IT саласы шешуші фактор болып табылады.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06609" y="3002399"/>
            <a:ext cx="463034" cy="463034"/>
          </a:xfrm>
          <a:prstGeom prst="roundRect">
            <a:avLst>
              <a:gd name="adj" fmla="val 40002"/>
            </a:avLst>
          </a:prstGeom>
          <a:solidFill>
            <a:srgbClr val="EEEFF5"/>
          </a:solidFill>
          <a:ln/>
          <a:effectLst>
            <a:outerShdw blurRad="50800" dist="2540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ru-KZ"/>
          </a:p>
        </p:txBody>
      </p:sp>
      <p:sp>
        <p:nvSpPr>
          <p:cNvPr id="6" name="Text 3"/>
          <p:cNvSpPr/>
          <p:nvPr/>
        </p:nvSpPr>
        <p:spPr>
          <a:xfrm>
            <a:off x="6380559" y="3071455"/>
            <a:ext cx="115014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6875383" y="3002399"/>
            <a:ext cx="3080147" cy="6767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Цифрлық трансформация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6875383" y="3802618"/>
            <a:ext cx="3080147" cy="2305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 саласы барлық салалардың цифрлық трансформациясына, бизнес процестерін автоматтандыруға және жаңа мүмкіндіктерді ашуға ықпал етеді.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0161270" y="3002399"/>
            <a:ext cx="463034" cy="463034"/>
          </a:xfrm>
          <a:prstGeom prst="roundRect">
            <a:avLst>
              <a:gd name="adj" fmla="val 40002"/>
            </a:avLst>
          </a:prstGeom>
          <a:solidFill>
            <a:srgbClr val="EEEFF5"/>
          </a:solidFill>
          <a:ln/>
          <a:effectLst>
            <a:outerShdw blurRad="50800" dist="2540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ru-KZ"/>
          </a:p>
        </p:txBody>
      </p:sp>
      <p:sp>
        <p:nvSpPr>
          <p:cNvPr id="10" name="Text 7"/>
          <p:cNvSpPr/>
          <p:nvPr/>
        </p:nvSpPr>
        <p:spPr>
          <a:xfrm>
            <a:off x="10301764" y="3071455"/>
            <a:ext cx="181928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10830044" y="3002399"/>
            <a:ext cx="2986326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Жаңа технологиялар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0830044" y="3464243"/>
            <a:ext cx="3080147" cy="1646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Жасанды интеллект, блокчейн, Big Data және басқа да жаңа технологиялардың дамуына IT саласы тікелей қатысады.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06609" y="6545104"/>
            <a:ext cx="463034" cy="463034"/>
          </a:xfrm>
          <a:prstGeom prst="roundRect">
            <a:avLst>
              <a:gd name="adj" fmla="val 40002"/>
            </a:avLst>
          </a:prstGeom>
          <a:solidFill>
            <a:srgbClr val="EEEFF5"/>
          </a:solidFill>
          <a:ln/>
          <a:effectLst>
            <a:outerShdw blurRad="50800" dist="2540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ru-KZ"/>
          </a:p>
        </p:txBody>
      </p:sp>
      <p:sp>
        <p:nvSpPr>
          <p:cNvPr id="14" name="Text 11"/>
          <p:cNvSpPr/>
          <p:nvPr/>
        </p:nvSpPr>
        <p:spPr>
          <a:xfrm>
            <a:off x="6350318" y="6614160"/>
            <a:ext cx="175498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550" dirty="0"/>
          </a:p>
        </p:txBody>
      </p:sp>
      <p:sp>
        <p:nvSpPr>
          <p:cNvPr id="15" name="Text 12"/>
          <p:cNvSpPr/>
          <p:nvPr/>
        </p:nvSpPr>
        <p:spPr>
          <a:xfrm>
            <a:off x="6875383" y="6545104"/>
            <a:ext cx="2707838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Қоғамдық даму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6875383" y="7006947"/>
            <a:ext cx="7034808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 саласы білім беру, денсаулық сақтау, қаржы және басқа да салалардың дамуына жаңа мүмкіндіктер ашады.</a:t>
            </a:r>
            <a:endParaRPr lang="en-US" sz="160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0482D57-1002-1BAF-C6EF-3736A1C1D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0117" y="7772198"/>
            <a:ext cx="2181529" cy="3905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714262"/>
            <a:ext cx="973859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IT мамандықтарының сұранысы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860238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 саласындағы мамандықтар еңбек нарығында жоғары сұранысқа ие. Компаниялардың цифрлық трансформациясына байланысты IT мамандарына деген қажеттілік арта түсуде.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4013954"/>
            <a:ext cx="337792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Бағдарламалаушылар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58309" y="4586764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Веб-қосымшалар, мобильді қосымшалар, бағдарламалық қамтамасыз етуді дамыту, бұл саланың басты мамандары.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5312926" y="4013954"/>
            <a:ext cx="353008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Деректер аналитиктері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12926" y="4586764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Үлкен деректерді талдау, бизнес үрдістерін жетілдіру, басқару шешімдерін қабылдау үшін маңызды рөл атқарады.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9867543" y="401395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Желілік әкімшілер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67543" y="4586764"/>
            <a:ext cx="4018359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Желілердің жұмысын қамтамасыз ету, деректердің қауіпсіздігін қорғау, техникалық қолдауды ұйымдастыру, IT инфрақұрылымын басқару.</a:t>
            </a:r>
            <a:endParaRPr lang="en-US" sz="17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A605E63-E465-8EA7-4B21-82999736B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5303" y="7722076"/>
            <a:ext cx="2181529" cy="3905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3140" y="596265"/>
            <a:ext cx="7970520" cy="1102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IT саласына баса назар аударылуының себептері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073140" y="1950720"/>
            <a:ext cx="7970520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 саласының дамуына бірнеше себептер әсер етеді.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6313170" y="2407444"/>
            <a:ext cx="22860" cy="5225891"/>
          </a:xfrm>
          <a:prstGeom prst="roundRect">
            <a:avLst>
              <a:gd name="adj" fmla="val 660124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6" name="Shape 3"/>
          <p:cNvSpPr/>
          <p:nvPr/>
        </p:nvSpPr>
        <p:spPr>
          <a:xfrm>
            <a:off x="6490335" y="2773204"/>
            <a:ext cx="586740" cy="22860"/>
          </a:xfrm>
          <a:prstGeom prst="roundRect">
            <a:avLst>
              <a:gd name="adj" fmla="val 660124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7" name="Shape 4"/>
          <p:cNvSpPr/>
          <p:nvPr/>
        </p:nvSpPr>
        <p:spPr>
          <a:xfrm>
            <a:off x="6136005" y="2596039"/>
            <a:ext cx="377190" cy="377190"/>
          </a:xfrm>
          <a:prstGeom prst="roundRect">
            <a:avLst>
              <a:gd name="adj" fmla="val 40008"/>
            </a:avLst>
          </a:prstGeom>
          <a:solidFill>
            <a:srgbClr val="EEEFF5"/>
          </a:solidFill>
          <a:ln/>
          <a:effectLst>
            <a:outerShdw blurRad="41910" dist="2032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ru-KZ"/>
          </a:p>
        </p:txBody>
      </p:sp>
      <p:sp>
        <p:nvSpPr>
          <p:cNvPr id="8" name="Text 5"/>
          <p:cNvSpPr/>
          <p:nvPr/>
        </p:nvSpPr>
        <p:spPr>
          <a:xfrm>
            <a:off x="6277689" y="2652236"/>
            <a:ext cx="93702" cy="264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246739" y="2575084"/>
            <a:ext cx="2206109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Жаһандану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246739" y="2951321"/>
            <a:ext cx="6796921" cy="536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Жаһандану IT саласының дамуына мүмкіндік береді, әлемдік нарыққа шығуды жеңілдетеді.</a:t>
            </a:r>
            <a:endParaRPr lang="en-US" sz="1300" dirty="0"/>
          </a:p>
        </p:txBody>
      </p:sp>
      <p:sp>
        <p:nvSpPr>
          <p:cNvPr id="11" name="Shape 8"/>
          <p:cNvSpPr/>
          <p:nvPr/>
        </p:nvSpPr>
        <p:spPr>
          <a:xfrm>
            <a:off x="6490335" y="4188619"/>
            <a:ext cx="586740" cy="22860"/>
          </a:xfrm>
          <a:prstGeom prst="roundRect">
            <a:avLst>
              <a:gd name="adj" fmla="val 660124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12" name="Shape 9"/>
          <p:cNvSpPr/>
          <p:nvPr/>
        </p:nvSpPr>
        <p:spPr>
          <a:xfrm>
            <a:off x="6136005" y="4011454"/>
            <a:ext cx="377190" cy="377190"/>
          </a:xfrm>
          <a:prstGeom prst="roundRect">
            <a:avLst>
              <a:gd name="adj" fmla="val 40008"/>
            </a:avLst>
          </a:prstGeom>
          <a:solidFill>
            <a:srgbClr val="EEEFF5"/>
          </a:solidFill>
          <a:ln/>
          <a:effectLst>
            <a:outerShdw blurRad="41910" dist="2032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ru-KZ"/>
          </a:p>
        </p:txBody>
      </p:sp>
      <p:sp>
        <p:nvSpPr>
          <p:cNvPr id="13" name="Text 10"/>
          <p:cNvSpPr/>
          <p:nvPr/>
        </p:nvSpPr>
        <p:spPr>
          <a:xfrm>
            <a:off x="6250424" y="4067651"/>
            <a:ext cx="148233" cy="264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246739" y="3990499"/>
            <a:ext cx="2883932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Технологиялық прогресс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7246739" y="4366736"/>
            <a:ext cx="6796921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Жаңа технологиялардың дамуы IT саласының маңыздылығын арттырады.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6490335" y="5335905"/>
            <a:ext cx="586740" cy="22860"/>
          </a:xfrm>
          <a:prstGeom prst="roundRect">
            <a:avLst>
              <a:gd name="adj" fmla="val 660124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17" name="Shape 14"/>
          <p:cNvSpPr/>
          <p:nvPr/>
        </p:nvSpPr>
        <p:spPr>
          <a:xfrm>
            <a:off x="6136005" y="5158740"/>
            <a:ext cx="377190" cy="377190"/>
          </a:xfrm>
          <a:prstGeom prst="roundRect">
            <a:avLst>
              <a:gd name="adj" fmla="val 40008"/>
            </a:avLst>
          </a:prstGeom>
          <a:solidFill>
            <a:srgbClr val="EEEFF5"/>
          </a:solidFill>
          <a:ln/>
          <a:effectLst>
            <a:outerShdw blurRad="41910" dist="2032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ru-KZ"/>
          </a:p>
        </p:txBody>
      </p:sp>
      <p:sp>
        <p:nvSpPr>
          <p:cNvPr id="18" name="Text 15"/>
          <p:cNvSpPr/>
          <p:nvPr/>
        </p:nvSpPr>
        <p:spPr>
          <a:xfrm>
            <a:off x="6253043" y="5214938"/>
            <a:ext cx="142994" cy="264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246739" y="5137785"/>
            <a:ext cx="3040618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Цифрлық трансформация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7246739" y="5514023"/>
            <a:ext cx="6796921" cy="536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Барлық салалардың цифрландыруы IT саласына деген сұранысты арттырады.</a:t>
            </a:r>
            <a:endParaRPr lang="en-US" sz="1300" dirty="0"/>
          </a:p>
        </p:txBody>
      </p:sp>
      <p:sp>
        <p:nvSpPr>
          <p:cNvPr id="21" name="Shape 18"/>
          <p:cNvSpPr/>
          <p:nvPr/>
        </p:nvSpPr>
        <p:spPr>
          <a:xfrm>
            <a:off x="6490335" y="6751320"/>
            <a:ext cx="586740" cy="22860"/>
          </a:xfrm>
          <a:prstGeom prst="roundRect">
            <a:avLst>
              <a:gd name="adj" fmla="val 660124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22" name="Shape 19"/>
          <p:cNvSpPr/>
          <p:nvPr/>
        </p:nvSpPr>
        <p:spPr>
          <a:xfrm>
            <a:off x="6136005" y="6574155"/>
            <a:ext cx="377190" cy="377190"/>
          </a:xfrm>
          <a:prstGeom prst="roundRect">
            <a:avLst>
              <a:gd name="adj" fmla="val 40008"/>
            </a:avLst>
          </a:prstGeom>
          <a:solidFill>
            <a:srgbClr val="EEEFF5"/>
          </a:solidFill>
          <a:ln/>
          <a:effectLst>
            <a:outerShdw blurRad="41910" dist="2032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ru-KZ"/>
          </a:p>
        </p:txBody>
      </p:sp>
      <p:sp>
        <p:nvSpPr>
          <p:cNvPr id="23" name="Text 20"/>
          <p:cNvSpPr/>
          <p:nvPr/>
        </p:nvSpPr>
        <p:spPr>
          <a:xfrm>
            <a:off x="6244471" y="6630353"/>
            <a:ext cx="160139" cy="264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7246739" y="6553200"/>
            <a:ext cx="2206109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Білімнің дамуы</a:t>
            </a:r>
            <a:endParaRPr lang="en-US" sz="1700" dirty="0"/>
          </a:p>
        </p:txBody>
      </p:sp>
      <p:sp>
        <p:nvSpPr>
          <p:cNvPr id="25" name="Text 22"/>
          <p:cNvSpPr/>
          <p:nvPr/>
        </p:nvSpPr>
        <p:spPr>
          <a:xfrm>
            <a:off x="7246739" y="6929438"/>
            <a:ext cx="6796921" cy="536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 саласына қызығушылықтың артуы білім беру жүйесінің жаңаруына әсер етеді.</a:t>
            </a:r>
            <a:endParaRPr lang="en-US" sz="1300" dirty="0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8270D8C-AE96-9C59-6E58-238CFD3BC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8871" y="7733227"/>
            <a:ext cx="2181529" cy="3905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627" y="656868"/>
            <a:ext cx="7870746" cy="1795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IT саласындағы мамандықтардың артықшылықтары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36627" y="2724864"/>
            <a:ext cx="7870746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 саласындағы мамандықтар көптеген артықшылықтармен ерекшеленеді.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36627" y="3220403"/>
            <a:ext cx="3844528" cy="2234803"/>
          </a:xfrm>
          <a:prstGeom prst="roundRect">
            <a:avLst>
              <a:gd name="adj" fmla="val 7326"/>
            </a:avLst>
          </a:prstGeom>
          <a:solidFill>
            <a:srgbClr val="EEEFF5"/>
          </a:solidFill>
          <a:ln/>
          <a:effectLst>
            <a:outerShdw blurRad="44450" dist="2159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ru-KZ"/>
          </a:p>
        </p:txBody>
      </p:sp>
      <p:sp>
        <p:nvSpPr>
          <p:cNvPr id="6" name="Text 3"/>
          <p:cNvSpPr/>
          <p:nvPr/>
        </p:nvSpPr>
        <p:spPr>
          <a:xfrm>
            <a:off x="818436" y="3402211"/>
            <a:ext cx="239363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Жоғары жалақы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18436" y="3810357"/>
            <a:ext cx="3480911" cy="1163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 саласы жоғары жалақымен ерекшеленеді, бұл мамандарға табысты мансап құруға мүмкіндік береді.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4662964" y="3220403"/>
            <a:ext cx="3844528" cy="2234803"/>
          </a:xfrm>
          <a:prstGeom prst="roundRect">
            <a:avLst>
              <a:gd name="adj" fmla="val 7326"/>
            </a:avLst>
          </a:prstGeom>
          <a:solidFill>
            <a:srgbClr val="EEEFF5"/>
          </a:solidFill>
          <a:ln/>
          <a:effectLst>
            <a:outerShdw blurRad="44450" dist="2159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ru-KZ"/>
          </a:p>
        </p:txBody>
      </p:sp>
      <p:sp>
        <p:nvSpPr>
          <p:cNvPr id="9" name="Text 6"/>
          <p:cNvSpPr/>
          <p:nvPr/>
        </p:nvSpPr>
        <p:spPr>
          <a:xfrm>
            <a:off x="4844772" y="3402211"/>
            <a:ext cx="3480911" cy="5981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Жаңа технологиялармен жұмыс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4844772" y="4109442"/>
            <a:ext cx="3480911" cy="1163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 мамандары жаңа технологиялармен жұмыс жасауға, өз білімдерін үнемі жетілдіруге мүмкіндік алады.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636627" y="5637014"/>
            <a:ext cx="3844528" cy="1935718"/>
          </a:xfrm>
          <a:prstGeom prst="roundRect">
            <a:avLst>
              <a:gd name="adj" fmla="val 8458"/>
            </a:avLst>
          </a:prstGeom>
          <a:solidFill>
            <a:srgbClr val="EEEFF5"/>
          </a:solidFill>
          <a:ln/>
          <a:effectLst>
            <a:outerShdw blurRad="44450" dist="2159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ru-KZ"/>
          </a:p>
        </p:txBody>
      </p:sp>
      <p:sp>
        <p:nvSpPr>
          <p:cNvPr id="12" name="Text 9"/>
          <p:cNvSpPr/>
          <p:nvPr/>
        </p:nvSpPr>
        <p:spPr>
          <a:xfrm>
            <a:off x="818436" y="5818823"/>
            <a:ext cx="3096697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Шығармашылық жұмыс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818436" y="6226969"/>
            <a:ext cx="3480911" cy="872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 мамандықтары шығармашылықты және инновациялық ойлауды қажет етеді.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4662964" y="5637014"/>
            <a:ext cx="3844528" cy="1935718"/>
          </a:xfrm>
          <a:prstGeom prst="roundRect">
            <a:avLst>
              <a:gd name="adj" fmla="val 8458"/>
            </a:avLst>
          </a:prstGeom>
          <a:solidFill>
            <a:srgbClr val="EEEFF5"/>
          </a:solidFill>
          <a:ln/>
          <a:effectLst>
            <a:outerShdw blurRad="44450" dist="2159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ru-KZ"/>
          </a:p>
        </p:txBody>
      </p:sp>
      <p:sp>
        <p:nvSpPr>
          <p:cNvPr id="15" name="Text 12"/>
          <p:cNvSpPr/>
          <p:nvPr/>
        </p:nvSpPr>
        <p:spPr>
          <a:xfrm>
            <a:off x="4844772" y="5818823"/>
            <a:ext cx="239363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Кәсіби даму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4844772" y="6226969"/>
            <a:ext cx="3480911" cy="1163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 саласы үнемі дамып отыратындықтан, мамандарға кәсіби даму үшін көптеген мүмкіндіктер ұсынылады.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6362" y="658654"/>
            <a:ext cx="7844076" cy="1832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IT саласындағы мамандықтардың қиындықтары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136362" y="2769870"/>
            <a:ext cx="7844076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 саласындағы мамандықтардың бірқатар қиындықтары бар.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136362" y="3275886"/>
            <a:ext cx="7844076" cy="4295061"/>
          </a:xfrm>
          <a:prstGeom prst="roundRect">
            <a:avLst>
              <a:gd name="adj" fmla="val 389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ru-KZ"/>
          </a:p>
        </p:txBody>
      </p:sp>
      <p:sp>
        <p:nvSpPr>
          <p:cNvPr id="6" name="Shape 3"/>
          <p:cNvSpPr/>
          <p:nvPr/>
        </p:nvSpPr>
        <p:spPr>
          <a:xfrm>
            <a:off x="6143982" y="3283506"/>
            <a:ext cx="7828836" cy="172378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7" name="Text 4"/>
          <p:cNvSpPr/>
          <p:nvPr/>
        </p:nvSpPr>
        <p:spPr>
          <a:xfrm>
            <a:off x="6329601" y="3402449"/>
            <a:ext cx="3539371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Қысым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10247828" y="3402449"/>
            <a:ext cx="3539371" cy="1485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Жоғары жалақыға қарамастан, IT мамандары үнемі жаңа технологиялармен жұмыс істеуге, үнемі жаңа білім алуға қысымға ұшырайды.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143982" y="5007292"/>
            <a:ext cx="7828836" cy="112942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10" name="Text 7"/>
          <p:cNvSpPr/>
          <p:nvPr/>
        </p:nvSpPr>
        <p:spPr>
          <a:xfrm>
            <a:off x="6329601" y="5126236"/>
            <a:ext cx="3539371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Тұрақсыздық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10247828" y="5126236"/>
            <a:ext cx="3539371" cy="891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 саласы өте динамикалы, сондықтан кейбір мамандықтардың сұранысы тез өзгеруі мүмкін.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6143982" y="6136719"/>
            <a:ext cx="7828836" cy="142660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ru-KZ"/>
          </a:p>
        </p:txBody>
      </p:sp>
      <p:sp>
        <p:nvSpPr>
          <p:cNvPr id="13" name="Text 10"/>
          <p:cNvSpPr/>
          <p:nvPr/>
        </p:nvSpPr>
        <p:spPr>
          <a:xfrm>
            <a:off x="6329601" y="6255663"/>
            <a:ext cx="3539371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Бәсеке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10247828" y="6255663"/>
            <a:ext cx="3539371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 саласында бәсеке өте күшті, сондықтан мамандарға үнемі өз білімдерін жетілдіріп, өздерін дамыту қажет.</a:t>
            </a:r>
            <a:endParaRPr lang="en-US" sz="145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84338F5-FCCC-543C-0906-613968416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8871" y="7745080"/>
            <a:ext cx="2181529" cy="3905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6503" y="468630"/>
            <a:ext cx="7950994" cy="11210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IT саласындағы мамандарға қойылатын талаптар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596503" y="1845350"/>
            <a:ext cx="795099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 саласындағы мамандарға бірқатар талаптар қойылады.</a:t>
            </a:r>
            <a:endParaRPr lang="en-US" sz="13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03" y="2309574"/>
            <a:ext cx="852130" cy="136338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04261" y="2479953"/>
            <a:ext cx="2242423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Техникалық білім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704261" y="2862263"/>
            <a:ext cx="6843236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Бағдарламалау тілдерін, деректер базасын, желілік технологияларды білу маңызды.</a:t>
            </a:r>
            <a:endParaRPr lang="en-US" sz="13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503" y="3672959"/>
            <a:ext cx="852130" cy="136338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704261" y="3843337"/>
            <a:ext cx="2278856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Ағылшын тілін білу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1704261" y="4225647"/>
            <a:ext cx="6843236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 саласындағы көптеген материалдар ағылшын тілінде жазылған, сондықтан ағылшын тілін білу маңызды.</a:t>
            </a:r>
            <a:endParaRPr lang="en-US" sz="13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503" y="5036344"/>
            <a:ext cx="852130" cy="136338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704261" y="5206722"/>
            <a:ext cx="2242423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Ойлау қабілеті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1704261" y="5589032"/>
            <a:ext cx="6843236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Логикалық ойлау, проблемаларды шешу қабілеті және шығармашылық қабілеті маңызды.</a:t>
            </a:r>
            <a:endParaRPr lang="en-US" sz="13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503" y="6399728"/>
            <a:ext cx="852130" cy="1363385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704261" y="6570107"/>
            <a:ext cx="2242423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Топтық жұмыс</a:t>
            </a:r>
            <a:endParaRPr lang="en-US" sz="1750" dirty="0"/>
          </a:p>
        </p:txBody>
      </p:sp>
      <p:sp>
        <p:nvSpPr>
          <p:cNvPr id="16" name="Text 9"/>
          <p:cNvSpPr/>
          <p:nvPr/>
        </p:nvSpPr>
        <p:spPr>
          <a:xfrm>
            <a:off x="1704261" y="6952417"/>
            <a:ext cx="6843236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 саласында топтық жұмыс жиі кездеседі, сондықтан топта жұмыс істеу қабілеті маңызды.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9228" y="734258"/>
            <a:ext cx="7698343" cy="20381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IT мамандарының даярлығын жетілдіру жолдары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6209228" y="3082052"/>
            <a:ext cx="7698343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 мамандарының даярлығын жетілдіру үшін бірнеше жол бар.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228" y="3644860"/>
            <a:ext cx="516255" cy="51625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09228" y="4367570"/>
            <a:ext cx="2717363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Кәсіби курстар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6209228" y="4830961"/>
            <a:ext cx="3694271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Жаңа технологиялар бойынша кәсіби курстарға қатысу маңызды.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3181" y="3644860"/>
            <a:ext cx="516255" cy="51625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213181" y="4367570"/>
            <a:ext cx="3694390" cy="991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Мамандық бойынша жоғары білім алу мамандарға дамуға мүмкіндік береді.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9228" y="6111478"/>
            <a:ext cx="516255" cy="51625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09228" y="6834188"/>
            <a:ext cx="3694271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 қоғамдастықтарына қосылу, тәжірибе алмасу маңызды.</a:t>
            </a:r>
            <a:endParaRPr lang="en-US" sz="160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3181" y="6111478"/>
            <a:ext cx="516255" cy="516255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0213181" y="6834188"/>
            <a:ext cx="3694390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Жеке жобаларды жүзеге асыру, тәжірибе жинау маңызды.</a:t>
            </a:r>
            <a:endParaRPr lang="en-US" sz="160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E40A691-FA97-039A-10CF-F63AAE9E53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13001" y="7773406"/>
            <a:ext cx="2317399" cy="41490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72915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Қорытынды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766780"/>
            <a:ext cx="7627382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 саласы өте динамикалы дамуда, сондықтан IT мамандарының рөлі жылдан-жылға артып келеді. IT саласының артықшылықтары мен қиындықтарын ескере отырып, өз білімдерін үнемі жетілдіріп, жаңа технологияларды меңгере отырып, IT мамандары сұранысқа ие бола алады.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566</Words>
  <Application>Microsoft Office PowerPoint</Application>
  <PresentationFormat>Произвольный</PresentationFormat>
  <Paragraphs>81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Barlow Bold</vt:lpstr>
      <vt:lpstr>Montserrat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Аруан Абильжанов</cp:lastModifiedBy>
  <cp:revision>2</cp:revision>
  <dcterms:created xsi:type="dcterms:W3CDTF">2024-11-15T10:00:29Z</dcterms:created>
  <dcterms:modified xsi:type="dcterms:W3CDTF">2024-11-15T10:01:34Z</dcterms:modified>
</cp:coreProperties>
</file>